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3" r:id="rId6"/>
    <p:sldId id="262" r:id="rId7"/>
    <p:sldId id="258" r:id="rId8"/>
    <p:sldId id="259" r:id="rId9"/>
    <p:sldId id="266" r:id="rId10"/>
    <p:sldId id="264" r:id="rId11"/>
    <p:sldId id="267" r:id="rId12"/>
    <p:sldId id="268" r:id="rId13"/>
    <p:sldId id="265" r:id="rId14"/>
    <p:sldId id="271" r:id="rId15"/>
    <p:sldId id="272" r:id="rId16"/>
    <p:sldId id="273" r:id="rId17"/>
    <p:sldId id="276" r:id="rId18"/>
    <p:sldId id="277" r:id="rId19"/>
    <p:sldId id="278" r:id="rId20"/>
    <p:sldId id="274" r:id="rId21"/>
    <p:sldId id="269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6473"/>
    <a:srgbClr val="F0E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4922EC-8C8C-480E-8030-674D52A0F294}" type="doc">
      <dgm:prSet loTypeId="urn:microsoft.com/office/officeart/2005/8/layout/lProcess2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82A55BDC-CC74-4F53-B051-DAF22924AF2C}">
      <dgm:prSet/>
      <dgm:spPr/>
      <dgm:t>
        <a:bodyPr/>
        <a:lstStyle/>
        <a:p>
          <a:r>
            <a:rPr lang="ru-RU" dirty="0"/>
            <a:t>Администрация города хочет внедрить в центральном парке систему ИИ для повышения комфорта и безопасности посетителей, а также оптимизации работы служб.</a:t>
          </a:r>
        </a:p>
      </dgm:t>
    </dgm:pt>
    <dgm:pt modelId="{5433729E-B2A0-4751-8463-C7E6117A82F6}" type="parTrans" cxnId="{CC079CEB-2DCE-46A0-8970-847C2212739D}">
      <dgm:prSet/>
      <dgm:spPr/>
      <dgm:t>
        <a:bodyPr/>
        <a:lstStyle/>
        <a:p>
          <a:endParaRPr lang="ru-RU"/>
        </a:p>
      </dgm:t>
    </dgm:pt>
    <dgm:pt modelId="{DE6878F6-ADA0-4CEC-ACFF-441CC3289092}" type="sibTrans" cxnId="{CC079CEB-2DCE-46A0-8970-847C2212739D}">
      <dgm:prSet/>
      <dgm:spPr/>
      <dgm:t>
        <a:bodyPr/>
        <a:lstStyle/>
        <a:p>
          <a:endParaRPr lang="ru-RU"/>
        </a:p>
      </dgm:t>
    </dgm:pt>
    <dgm:pt modelId="{FA2618AF-670C-475C-B0D0-BAC4C1D101FA}">
      <dgm:prSet/>
      <dgm:spPr/>
      <dgm:t>
        <a:bodyPr/>
        <a:lstStyle/>
        <a:p>
          <a:r>
            <a:rPr lang="ru-RU" b="1"/>
            <a:t>Задачи системы:</a:t>
          </a:r>
          <a:endParaRPr lang="ru-RU"/>
        </a:p>
      </dgm:t>
    </dgm:pt>
    <dgm:pt modelId="{B45019DD-58F8-4769-82C4-E2D928BBF40D}" type="parTrans" cxnId="{9EE73C84-0AF8-4702-B4EB-6BF0D1AFC76A}">
      <dgm:prSet/>
      <dgm:spPr/>
      <dgm:t>
        <a:bodyPr/>
        <a:lstStyle/>
        <a:p>
          <a:endParaRPr lang="ru-RU"/>
        </a:p>
      </dgm:t>
    </dgm:pt>
    <dgm:pt modelId="{198956D0-C2F8-4D2C-9818-E81A83E1467A}" type="sibTrans" cxnId="{9EE73C84-0AF8-4702-B4EB-6BF0D1AFC76A}">
      <dgm:prSet/>
      <dgm:spPr/>
      <dgm:t>
        <a:bodyPr/>
        <a:lstStyle/>
        <a:p>
          <a:endParaRPr lang="ru-RU"/>
        </a:p>
      </dgm:t>
    </dgm:pt>
    <dgm:pt modelId="{810A18AB-A8CB-412A-A813-338F1FA37386}">
      <dgm:prSet/>
      <dgm:spPr/>
      <dgm:t>
        <a:bodyPr/>
        <a:lstStyle/>
        <a:p>
          <a:r>
            <a:rPr lang="ru-RU" b="1" dirty="0"/>
            <a:t>Анализ заполненности:</a:t>
          </a:r>
          <a:r>
            <a:rPr lang="ru-RU" dirty="0"/>
            <a:t> Определять количество людей в разных зонах парка (детская площадка, площадь у фонтана, зона для пикников) в реальном времени.</a:t>
          </a:r>
        </a:p>
      </dgm:t>
    </dgm:pt>
    <dgm:pt modelId="{FDAD770C-501F-4111-BB57-B5E5F8F1170E}" type="parTrans" cxnId="{BFE84EB7-A145-44B0-B27B-AFFDD41080C8}">
      <dgm:prSet/>
      <dgm:spPr/>
      <dgm:t>
        <a:bodyPr/>
        <a:lstStyle/>
        <a:p>
          <a:endParaRPr lang="ru-RU"/>
        </a:p>
      </dgm:t>
    </dgm:pt>
    <dgm:pt modelId="{0E1C7ADC-B7DC-4B49-8E56-4B6DC1C83968}" type="sibTrans" cxnId="{BFE84EB7-A145-44B0-B27B-AFFDD41080C8}">
      <dgm:prSet/>
      <dgm:spPr/>
      <dgm:t>
        <a:bodyPr/>
        <a:lstStyle/>
        <a:p>
          <a:endParaRPr lang="ru-RU"/>
        </a:p>
      </dgm:t>
    </dgm:pt>
    <dgm:pt modelId="{C2750171-1245-47E1-8E04-C7AF3268AB4C}">
      <dgm:prSet/>
      <dgm:spPr/>
      <dgm:t>
        <a:bodyPr/>
        <a:lstStyle/>
        <a:p>
          <a:r>
            <a:rPr lang="ru-RU" b="1" dirty="0"/>
            <a:t>Оптимизация уборки:</a:t>
          </a:r>
          <a:r>
            <a:rPr lang="ru-RU" dirty="0"/>
            <a:t> Определять зоны с наибольшим скоплением мусора и автоматически направлять туда уборочную технику.</a:t>
          </a:r>
        </a:p>
      </dgm:t>
    </dgm:pt>
    <dgm:pt modelId="{0A9ADC13-40F2-4217-ACA2-EDB53E3100B0}" type="parTrans" cxnId="{B0E03107-E2F7-4FE7-966A-AC3BE92D87B3}">
      <dgm:prSet/>
      <dgm:spPr/>
      <dgm:t>
        <a:bodyPr/>
        <a:lstStyle/>
        <a:p>
          <a:endParaRPr lang="ru-RU"/>
        </a:p>
      </dgm:t>
    </dgm:pt>
    <dgm:pt modelId="{F49310A9-E89F-409A-9411-108EFAF196B3}" type="sibTrans" cxnId="{B0E03107-E2F7-4FE7-966A-AC3BE92D87B3}">
      <dgm:prSet/>
      <dgm:spPr/>
      <dgm:t>
        <a:bodyPr/>
        <a:lstStyle/>
        <a:p>
          <a:endParaRPr lang="ru-RU"/>
        </a:p>
      </dgm:t>
    </dgm:pt>
    <dgm:pt modelId="{396F2E7E-2B46-4586-95D2-A9BA2FBA10EC}">
      <dgm:prSet/>
      <dgm:spPr/>
      <dgm:t>
        <a:bodyPr/>
        <a:lstStyle/>
        <a:p>
          <a:r>
            <a:rPr lang="ru-RU" b="1" dirty="0"/>
            <a:t>Чрезвычайные ситуации:</a:t>
          </a:r>
          <a:r>
            <a:rPr lang="ru-RU" dirty="0"/>
            <a:t> Автоматически обнаруживать случаи падения людей (например, пожилой человек поскользнулся) и мгновенно отправлять </a:t>
          </a:r>
          <a:r>
            <a:rPr lang="ru-RU" dirty="0" err="1"/>
            <a:t>alert</a:t>
          </a:r>
          <a:r>
            <a:rPr lang="ru-RU" dirty="0"/>
            <a:t> службе безопасности.</a:t>
          </a:r>
        </a:p>
      </dgm:t>
    </dgm:pt>
    <dgm:pt modelId="{A916E6C1-0520-4039-9E4B-27789B106333}" type="parTrans" cxnId="{5C9680E1-5EF5-45C3-84DD-2A2B00F2C135}">
      <dgm:prSet/>
      <dgm:spPr/>
      <dgm:t>
        <a:bodyPr/>
        <a:lstStyle/>
        <a:p>
          <a:endParaRPr lang="ru-RU"/>
        </a:p>
      </dgm:t>
    </dgm:pt>
    <dgm:pt modelId="{E6BFF739-A3DE-42FD-B9AD-11A29ED0A677}" type="sibTrans" cxnId="{5C9680E1-5EF5-45C3-84DD-2A2B00F2C135}">
      <dgm:prSet/>
      <dgm:spPr/>
      <dgm:t>
        <a:bodyPr/>
        <a:lstStyle/>
        <a:p>
          <a:endParaRPr lang="ru-RU"/>
        </a:p>
      </dgm:t>
    </dgm:pt>
    <dgm:pt modelId="{C6B92DA5-8087-48ED-B47F-6CE48FDEE329}">
      <dgm:prSet/>
      <dgm:spPr/>
      <dgm:t>
        <a:bodyPr/>
        <a:lstStyle/>
        <a:p>
          <a:r>
            <a:rPr lang="ru-RU" b="1"/>
            <a:t>Ваша миссия:</a:t>
          </a:r>
          <a:r>
            <a:rPr lang="ru-RU"/>
            <a:t> Разработать </a:t>
          </a:r>
          <a:r>
            <a:rPr lang="ru-RU" b="1"/>
            <a:t>архитектуру</a:t>
          </a:r>
          <a:r>
            <a:rPr lang="ru-RU"/>
            <a:t> и предложить </a:t>
          </a:r>
          <a:r>
            <a:rPr lang="ru-RU" b="1"/>
            <a:t>поэтапный план (методологию)</a:t>
          </a:r>
          <a:r>
            <a:rPr lang="ru-RU"/>
            <a:t> построения такой системы ИИ.</a:t>
          </a:r>
        </a:p>
      </dgm:t>
    </dgm:pt>
    <dgm:pt modelId="{D7DE8C0B-1D36-46F4-B0AC-FF0230732640}" type="parTrans" cxnId="{852DEBFA-4AB3-4708-B728-80BC6A96BDAF}">
      <dgm:prSet/>
      <dgm:spPr/>
      <dgm:t>
        <a:bodyPr/>
        <a:lstStyle/>
        <a:p>
          <a:endParaRPr lang="ru-RU"/>
        </a:p>
      </dgm:t>
    </dgm:pt>
    <dgm:pt modelId="{9DCAEE08-B9B7-4317-A78D-DBBAFF3B7571}" type="sibTrans" cxnId="{852DEBFA-4AB3-4708-B728-80BC6A96BDAF}">
      <dgm:prSet/>
      <dgm:spPr/>
      <dgm:t>
        <a:bodyPr/>
        <a:lstStyle/>
        <a:p>
          <a:endParaRPr lang="ru-RU"/>
        </a:p>
      </dgm:t>
    </dgm:pt>
    <dgm:pt modelId="{FAB4156C-D990-4B17-8B32-EE5D237AF181}" type="pres">
      <dgm:prSet presAssocID="{AE4922EC-8C8C-480E-8030-674D52A0F294}" presName="theList" presStyleCnt="0">
        <dgm:presLayoutVars>
          <dgm:dir/>
          <dgm:animLvl val="lvl"/>
          <dgm:resizeHandles val="exact"/>
        </dgm:presLayoutVars>
      </dgm:prSet>
      <dgm:spPr/>
    </dgm:pt>
    <dgm:pt modelId="{EDA85791-BAE6-41A2-98C9-7475AA174924}" type="pres">
      <dgm:prSet presAssocID="{82A55BDC-CC74-4F53-B051-DAF22924AF2C}" presName="compNode" presStyleCnt="0"/>
      <dgm:spPr/>
    </dgm:pt>
    <dgm:pt modelId="{807F91BC-485B-4A6D-A31F-7A501BBF2EDC}" type="pres">
      <dgm:prSet presAssocID="{82A55BDC-CC74-4F53-B051-DAF22924AF2C}" presName="aNode" presStyleLbl="bgShp" presStyleIdx="0" presStyleCnt="3" custScaleX="56292"/>
      <dgm:spPr/>
    </dgm:pt>
    <dgm:pt modelId="{10A48BAF-959D-483D-BE25-B8BDEFF61B21}" type="pres">
      <dgm:prSet presAssocID="{82A55BDC-CC74-4F53-B051-DAF22924AF2C}" presName="textNode" presStyleLbl="bgShp" presStyleIdx="0" presStyleCnt="3"/>
      <dgm:spPr/>
    </dgm:pt>
    <dgm:pt modelId="{98F6B4C7-FCDF-4815-8F5F-65288B787668}" type="pres">
      <dgm:prSet presAssocID="{82A55BDC-CC74-4F53-B051-DAF22924AF2C}" presName="compChildNode" presStyleCnt="0"/>
      <dgm:spPr/>
    </dgm:pt>
    <dgm:pt modelId="{F2CA7E0D-DE1A-4339-A1F7-DB0462591CAB}" type="pres">
      <dgm:prSet presAssocID="{82A55BDC-CC74-4F53-B051-DAF22924AF2C}" presName="theInnerList" presStyleCnt="0"/>
      <dgm:spPr/>
    </dgm:pt>
    <dgm:pt modelId="{296D90B4-95B1-4D2F-B56E-B6B7B1E22DC7}" type="pres">
      <dgm:prSet presAssocID="{82A55BDC-CC74-4F53-B051-DAF22924AF2C}" presName="aSpace" presStyleCnt="0"/>
      <dgm:spPr/>
    </dgm:pt>
    <dgm:pt modelId="{C8DE047E-4974-492B-B252-92BEED6CAD14}" type="pres">
      <dgm:prSet presAssocID="{FA2618AF-670C-475C-B0D0-BAC4C1D101FA}" presName="compNode" presStyleCnt="0"/>
      <dgm:spPr/>
    </dgm:pt>
    <dgm:pt modelId="{128D9374-9A59-4602-AC54-60A1D96EF897}" type="pres">
      <dgm:prSet presAssocID="{FA2618AF-670C-475C-B0D0-BAC4C1D101FA}" presName="aNode" presStyleLbl="bgShp" presStyleIdx="1" presStyleCnt="3" custLinFactNeighborX="268" custLinFactNeighborY="-6020"/>
      <dgm:spPr/>
    </dgm:pt>
    <dgm:pt modelId="{C88F2088-3026-4F7D-BC75-B1010AAEAE51}" type="pres">
      <dgm:prSet presAssocID="{FA2618AF-670C-475C-B0D0-BAC4C1D101FA}" presName="textNode" presStyleLbl="bgShp" presStyleIdx="1" presStyleCnt="3"/>
      <dgm:spPr/>
    </dgm:pt>
    <dgm:pt modelId="{627A9584-0148-4CD9-9BEA-77470CC3837C}" type="pres">
      <dgm:prSet presAssocID="{FA2618AF-670C-475C-B0D0-BAC4C1D101FA}" presName="compChildNode" presStyleCnt="0"/>
      <dgm:spPr/>
    </dgm:pt>
    <dgm:pt modelId="{7007491B-CD47-485F-BBEA-CE16CA9262D1}" type="pres">
      <dgm:prSet presAssocID="{FA2618AF-670C-475C-B0D0-BAC4C1D101FA}" presName="theInnerList" presStyleCnt="0"/>
      <dgm:spPr/>
    </dgm:pt>
    <dgm:pt modelId="{7073931D-7B58-4C72-B22F-0307F072EE6E}" type="pres">
      <dgm:prSet presAssocID="{810A18AB-A8CB-412A-A813-338F1FA37386}" presName="childNode" presStyleLbl="node1" presStyleIdx="0" presStyleCnt="3" custScaleY="2000000">
        <dgm:presLayoutVars>
          <dgm:bulletEnabled val="1"/>
        </dgm:presLayoutVars>
      </dgm:prSet>
      <dgm:spPr/>
    </dgm:pt>
    <dgm:pt modelId="{593F2C67-4AC6-4047-8243-92717FD42C53}" type="pres">
      <dgm:prSet presAssocID="{810A18AB-A8CB-412A-A813-338F1FA37386}" presName="aSpace2" presStyleCnt="0"/>
      <dgm:spPr/>
    </dgm:pt>
    <dgm:pt modelId="{76C7B8EB-B4C0-4405-A8F3-550801D5CBE4}" type="pres">
      <dgm:prSet presAssocID="{C2750171-1245-47E1-8E04-C7AF3268AB4C}" presName="childNode" presStyleLbl="node1" presStyleIdx="1" presStyleCnt="3" custScaleY="2000000">
        <dgm:presLayoutVars>
          <dgm:bulletEnabled val="1"/>
        </dgm:presLayoutVars>
      </dgm:prSet>
      <dgm:spPr/>
    </dgm:pt>
    <dgm:pt modelId="{2B003B5F-EE13-4448-84B6-3BB93C4E8E70}" type="pres">
      <dgm:prSet presAssocID="{C2750171-1245-47E1-8E04-C7AF3268AB4C}" presName="aSpace2" presStyleCnt="0"/>
      <dgm:spPr/>
    </dgm:pt>
    <dgm:pt modelId="{F6494AFD-B283-4538-A5EB-F8A11F921DF0}" type="pres">
      <dgm:prSet presAssocID="{396F2E7E-2B46-4586-95D2-A9BA2FBA10EC}" presName="childNode" presStyleLbl="node1" presStyleIdx="2" presStyleCnt="3" custScaleY="2000000">
        <dgm:presLayoutVars>
          <dgm:bulletEnabled val="1"/>
        </dgm:presLayoutVars>
      </dgm:prSet>
      <dgm:spPr/>
    </dgm:pt>
    <dgm:pt modelId="{1EB37DB6-64EB-4938-A5CC-6F7312FA47B4}" type="pres">
      <dgm:prSet presAssocID="{FA2618AF-670C-475C-B0D0-BAC4C1D101FA}" presName="aSpace" presStyleCnt="0"/>
      <dgm:spPr/>
    </dgm:pt>
    <dgm:pt modelId="{C3AB2065-6CAF-4F37-B969-2F722055A15A}" type="pres">
      <dgm:prSet presAssocID="{C6B92DA5-8087-48ED-B47F-6CE48FDEE329}" presName="compNode" presStyleCnt="0"/>
      <dgm:spPr/>
    </dgm:pt>
    <dgm:pt modelId="{540B2884-8C53-42C0-86EF-9A05CB4B287B}" type="pres">
      <dgm:prSet presAssocID="{C6B92DA5-8087-48ED-B47F-6CE48FDEE329}" presName="aNode" presStyleLbl="bgShp" presStyleIdx="2" presStyleCnt="3" custScaleX="53725"/>
      <dgm:spPr/>
    </dgm:pt>
    <dgm:pt modelId="{164D9B0D-6152-4A2E-915C-87DDC2DD071B}" type="pres">
      <dgm:prSet presAssocID="{C6B92DA5-8087-48ED-B47F-6CE48FDEE329}" presName="textNode" presStyleLbl="bgShp" presStyleIdx="2" presStyleCnt="3"/>
      <dgm:spPr/>
    </dgm:pt>
    <dgm:pt modelId="{8C87F3E0-55EF-4599-A61E-DB30FE7F1401}" type="pres">
      <dgm:prSet presAssocID="{C6B92DA5-8087-48ED-B47F-6CE48FDEE329}" presName="compChildNode" presStyleCnt="0"/>
      <dgm:spPr/>
    </dgm:pt>
    <dgm:pt modelId="{DDF7D61D-505B-426C-A358-0C1BBDA2C063}" type="pres">
      <dgm:prSet presAssocID="{C6B92DA5-8087-48ED-B47F-6CE48FDEE329}" presName="theInnerList" presStyleCnt="0"/>
      <dgm:spPr/>
    </dgm:pt>
  </dgm:ptLst>
  <dgm:cxnLst>
    <dgm:cxn modelId="{B0E03107-E2F7-4FE7-966A-AC3BE92D87B3}" srcId="{FA2618AF-670C-475C-B0D0-BAC4C1D101FA}" destId="{C2750171-1245-47E1-8E04-C7AF3268AB4C}" srcOrd="1" destOrd="0" parTransId="{0A9ADC13-40F2-4217-ACA2-EDB53E3100B0}" sibTransId="{F49310A9-E89F-409A-9411-108EFAF196B3}"/>
    <dgm:cxn modelId="{4244930A-5B83-4E82-AFCA-6220C33C028F}" type="presOf" srcId="{82A55BDC-CC74-4F53-B051-DAF22924AF2C}" destId="{807F91BC-485B-4A6D-A31F-7A501BBF2EDC}" srcOrd="0" destOrd="0" presId="urn:microsoft.com/office/officeart/2005/8/layout/lProcess2"/>
    <dgm:cxn modelId="{30735318-0F07-4C03-83AA-BB21FA5D07FC}" type="presOf" srcId="{C6B92DA5-8087-48ED-B47F-6CE48FDEE329}" destId="{540B2884-8C53-42C0-86EF-9A05CB4B287B}" srcOrd="0" destOrd="0" presId="urn:microsoft.com/office/officeart/2005/8/layout/lProcess2"/>
    <dgm:cxn modelId="{5E16F824-2BCA-440A-8F83-DE7356D96C11}" type="presOf" srcId="{82A55BDC-CC74-4F53-B051-DAF22924AF2C}" destId="{10A48BAF-959D-483D-BE25-B8BDEFF61B21}" srcOrd="1" destOrd="0" presId="urn:microsoft.com/office/officeart/2005/8/layout/lProcess2"/>
    <dgm:cxn modelId="{7B7F6A73-775C-491B-AAAE-A7940EAC0B3B}" type="presOf" srcId="{396F2E7E-2B46-4586-95D2-A9BA2FBA10EC}" destId="{F6494AFD-B283-4538-A5EB-F8A11F921DF0}" srcOrd="0" destOrd="0" presId="urn:microsoft.com/office/officeart/2005/8/layout/lProcess2"/>
    <dgm:cxn modelId="{9EE73C84-0AF8-4702-B4EB-6BF0D1AFC76A}" srcId="{AE4922EC-8C8C-480E-8030-674D52A0F294}" destId="{FA2618AF-670C-475C-B0D0-BAC4C1D101FA}" srcOrd="1" destOrd="0" parTransId="{B45019DD-58F8-4769-82C4-E2D928BBF40D}" sibTransId="{198956D0-C2F8-4D2C-9818-E81A83E1467A}"/>
    <dgm:cxn modelId="{E940D096-55DE-490C-BB4E-5B4750B7222B}" type="presOf" srcId="{AE4922EC-8C8C-480E-8030-674D52A0F294}" destId="{FAB4156C-D990-4B17-8B32-EE5D237AF181}" srcOrd="0" destOrd="0" presId="urn:microsoft.com/office/officeart/2005/8/layout/lProcess2"/>
    <dgm:cxn modelId="{1D4E459B-C1D9-4F1B-900B-BF4F18FF11B0}" type="presOf" srcId="{FA2618AF-670C-475C-B0D0-BAC4C1D101FA}" destId="{C88F2088-3026-4F7D-BC75-B1010AAEAE51}" srcOrd="1" destOrd="0" presId="urn:microsoft.com/office/officeart/2005/8/layout/lProcess2"/>
    <dgm:cxn modelId="{F82519B4-CC12-40CC-81D6-CD2E922A6E96}" type="presOf" srcId="{C2750171-1245-47E1-8E04-C7AF3268AB4C}" destId="{76C7B8EB-B4C0-4405-A8F3-550801D5CBE4}" srcOrd="0" destOrd="0" presId="urn:microsoft.com/office/officeart/2005/8/layout/lProcess2"/>
    <dgm:cxn modelId="{BFE84EB7-A145-44B0-B27B-AFFDD41080C8}" srcId="{FA2618AF-670C-475C-B0D0-BAC4C1D101FA}" destId="{810A18AB-A8CB-412A-A813-338F1FA37386}" srcOrd="0" destOrd="0" parTransId="{FDAD770C-501F-4111-BB57-B5E5F8F1170E}" sibTransId="{0E1C7ADC-B7DC-4B49-8E56-4B6DC1C83968}"/>
    <dgm:cxn modelId="{FABFFBC2-9672-4413-9B40-8DB202EFF85E}" type="presOf" srcId="{FA2618AF-670C-475C-B0D0-BAC4C1D101FA}" destId="{128D9374-9A59-4602-AC54-60A1D96EF897}" srcOrd="0" destOrd="0" presId="urn:microsoft.com/office/officeart/2005/8/layout/lProcess2"/>
    <dgm:cxn modelId="{5C9680E1-5EF5-45C3-84DD-2A2B00F2C135}" srcId="{FA2618AF-670C-475C-B0D0-BAC4C1D101FA}" destId="{396F2E7E-2B46-4586-95D2-A9BA2FBA10EC}" srcOrd="2" destOrd="0" parTransId="{A916E6C1-0520-4039-9E4B-27789B106333}" sibTransId="{E6BFF739-A3DE-42FD-B9AD-11A29ED0A677}"/>
    <dgm:cxn modelId="{CC079CEB-2DCE-46A0-8970-847C2212739D}" srcId="{AE4922EC-8C8C-480E-8030-674D52A0F294}" destId="{82A55BDC-CC74-4F53-B051-DAF22924AF2C}" srcOrd="0" destOrd="0" parTransId="{5433729E-B2A0-4751-8463-C7E6117A82F6}" sibTransId="{DE6878F6-ADA0-4CEC-ACFF-441CC3289092}"/>
    <dgm:cxn modelId="{A84726F3-1128-4E88-A2FD-538393FCD5E9}" type="presOf" srcId="{810A18AB-A8CB-412A-A813-338F1FA37386}" destId="{7073931D-7B58-4C72-B22F-0307F072EE6E}" srcOrd="0" destOrd="0" presId="urn:microsoft.com/office/officeart/2005/8/layout/lProcess2"/>
    <dgm:cxn modelId="{5B3ED5F3-0865-4052-AF3C-8EFE5ED699B6}" type="presOf" srcId="{C6B92DA5-8087-48ED-B47F-6CE48FDEE329}" destId="{164D9B0D-6152-4A2E-915C-87DDC2DD071B}" srcOrd="1" destOrd="0" presId="urn:microsoft.com/office/officeart/2005/8/layout/lProcess2"/>
    <dgm:cxn modelId="{852DEBFA-4AB3-4708-B728-80BC6A96BDAF}" srcId="{AE4922EC-8C8C-480E-8030-674D52A0F294}" destId="{C6B92DA5-8087-48ED-B47F-6CE48FDEE329}" srcOrd="2" destOrd="0" parTransId="{D7DE8C0B-1D36-46F4-B0AC-FF0230732640}" sibTransId="{9DCAEE08-B9B7-4317-A78D-DBBAFF3B7571}"/>
    <dgm:cxn modelId="{CDB03779-0A75-4616-A784-7DFD586CCBCA}" type="presParOf" srcId="{FAB4156C-D990-4B17-8B32-EE5D237AF181}" destId="{EDA85791-BAE6-41A2-98C9-7475AA174924}" srcOrd="0" destOrd="0" presId="urn:microsoft.com/office/officeart/2005/8/layout/lProcess2"/>
    <dgm:cxn modelId="{0B307DDA-0505-4BA9-B600-2345E15E3AAB}" type="presParOf" srcId="{EDA85791-BAE6-41A2-98C9-7475AA174924}" destId="{807F91BC-485B-4A6D-A31F-7A501BBF2EDC}" srcOrd="0" destOrd="0" presId="urn:microsoft.com/office/officeart/2005/8/layout/lProcess2"/>
    <dgm:cxn modelId="{C2EC0EF7-46CC-4DFF-9431-535EFC7DF313}" type="presParOf" srcId="{EDA85791-BAE6-41A2-98C9-7475AA174924}" destId="{10A48BAF-959D-483D-BE25-B8BDEFF61B21}" srcOrd="1" destOrd="0" presId="urn:microsoft.com/office/officeart/2005/8/layout/lProcess2"/>
    <dgm:cxn modelId="{90AD50E1-3FFA-4B8F-8872-DD205F21DFB3}" type="presParOf" srcId="{EDA85791-BAE6-41A2-98C9-7475AA174924}" destId="{98F6B4C7-FCDF-4815-8F5F-65288B787668}" srcOrd="2" destOrd="0" presId="urn:microsoft.com/office/officeart/2005/8/layout/lProcess2"/>
    <dgm:cxn modelId="{9D2C797D-7B80-41CC-8C9F-1DA647EB07DE}" type="presParOf" srcId="{98F6B4C7-FCDF-4815-8F5F-65288B787668}" destId="{F2CA7E0D-DE1A-4339-A1F7-DB0462591CAB}" srcOrd="0" destOrd="0" presId="urn:microsoft.com/office/officeart/2005/8/layout/lProcess2"/>
    <dgm:cxn modelId="{B528A188-47C4-4852-9145-13A845475BA2}" type="presParOf" srcId="{FAB4156C-D990-4B17-8B32-EE5D237AF181}" destId="{296D90B4-95B1-4D2F-B56E-B6B7B1E22DC7}" srcOrd="1" destOrd="0" presId="urn:microsoft.com/office/officeart/2005/8/layout/lProcess2"/>
    <dgm:cxn modelId="{48B8F471-DA48-4B55-A9AC-E80167FD5742}" type="presParOf" srcId="{FAB4156C-D990-4B17-8B32-EE5D237AF181}" destId="{C8DE047E-4974-492B-B252-92BEED6CAD14}" srcOrd="2" destOrd="0" presId="urn:microsoft.com/office/officeart/2005/8/layout/lProcess2"/>
    <dgm:cxn modelId="{4C9C5E48-1319-4FA7-A2FE-A93C24FD7B5E}" type="presParOf" srcId="{C8DE047E-4974-492B-B252-92BEED6CAD14}" destId="{128D9374-9A59-4602-AC54-60A1D96EF897}" srcOrd="0" destOrd="0" presId="urn:microsoft.com/office/officeart/2005/8/layout/lProcess2"/>
    <dgm:cxn modelId="{06FF9603-D361-45D5-B795-5C493176DCBD}" type="presParOf" srcId="{C8DE047E-4974-492B-B252-92BEED6CAD14}" destId="{C88F2088-3026-4F7D-BC75-B1010AAEAE51}" srcOrd="1" destOrd="0" presId="urn:microsoft.com/office/officeart/2005/8/layout/lProcess2"/>
    <dgm:cxn modelId="{26FBB9D8-2E21-4752-8329-23092640DC6A}" type="presParOf" srcId="{C8DE047E-4974-492B-B252-92BEED6CAD14}" destId="{627A9584-0148-4CD9-9BEA-77470CC3837C}" srcOrd="2" destOrd="0" presId="urn:microsoft.com/office/officeart/2005/8/layout/lProcess2"/>
    <dgm:cxn modelId="{1E7F2E36-33B7-4C27-ACD0-23D757AEC73D}" type="presParOf" srcId="{627A9584-0148-4CD9-9BEA-77470CC3837C}" destId="{7007491B-CD47-485F-BBEA-CE16CA9262D1}" srcOrd="0" destOrd="0" presId="urn:microsoft.com/office/officeart/2005/8/layout/lProcess2"/>
    <dgm:cxn modelId="{80B8F3AD-0A7A-4F5B-A142-96904BC6F914}" type="presParOf" srcId="{7007491B-CD47-485F-BBEA-CE16CA9262D1}" destId="{7073931D-7B58-4C72-B22F-0307F072EE6E}" srcOrd="0" destOrd="0" presId="urn:microsoft.com/office/officeart/2005/8/layout/lProcess2"/>
    <dgm:cxn modelId="{43957BF5-372C-455A-8A1B-103B0B041DAB}" type="presParOf" srcId="{7007491B-CD47-485F-BBEA-CE16CA9262D1}" destId="{593F2C67-4AC6-4047-8243-92717FD42C53}" srcOrd="1" destOrd="0" presId="urn:microsoft.com/office/officeart/2005/8/layout/lProcess2"/>
    <dgm:cxn modelId="{500B3650-82F7-45A5-98D5-028824B61AED}" type="presParOf" srcId="{7007491B-CD47-485F-BBEA-CE16CA9262D1}" destId="{76C7B8EB-B4C0-4405-A8F3-550801D5CBE4}" srcOrd="2" destOrd="0" presId="urn:microsoft.com/office/officeart/2005/8/layout/lProcess2"/>
    <dgm:cxn modelId="{334B2F26-22B2-4571-B7F0-D0577F439615}" type="presParOf" srcId="{7007491B-CD47-485F-BBEA-CE16CA9262D1}" destId="{2B003B5F-EE13-4448-84B6-3BB93C4E8E70}" srcOrd="3" destOrd="0" presId="urn:microsoft.com/office/officeart/2005/8/layout/lProcess2"/>
    <dgm:cxn modelId="{DAF21829-66DB-40B3-BAFB-D6A1CD32A603}" type="presParOf" srcId="{7007491B-CD47-485F-BBEA-CE16CA9262D1}" destId="{F6494AFD-B283-4538-A5EB-F8A11F921DF0}" srcOrd="4" destOrd="0" presId="urn:microsoft.com/office/officeart/2005/8/layout/lProcess2"/>
    <dgm:cxn modelId="{8F66F957-B3D0-4BDF-A4E9-AC8A60D9B5A3}" type="presParOf" srcId="{FAB4156C-D990-4B17-8B32-EE5D237AF181}" destId="{1EB37DB6-64EB-4938-A5CC-6F7312FA47B4}" srcOrd="3" destOrd="0" presId="urn:microsoft.com/office/officeart/2005/8/layout/lProcess2"/>
    <dgm:cxn modelId="{14C71750-096E-41DA-A5AE-CEBDE7C173E3}" type="presParOf" srcId="{FAB4156C-D990-4B17-8B32-EE5D237AF181}" destId="{C3AB2065-6CAF-4F37-B969-2F722055A15A}" srcOrd="4" destOrd="0" presId="urn:microsoft.com/office/officeart/2005/8/layout/lProcess2"/>
    <dgm:cxn modelId="{90FC3758-B619-4D25-885B-3B20670C35D1}" type="presParOf" srcId="{C3AB2065-6CAF-4F37-B969-2F722055A15A}" destId="{540B2884-8C53-42C0-86EF-9A05CB4B287B}" srcOrd="0" destOrd="0" presId="urn:microsoft.com/office/officeart/2005/8/layout/lProcess2"/>
    <dgm:cxn modelId="{C28D2F2C-6E03-4C18-89BA-BF6FF432256D}" type="presParOf" srcId="{C3AB2065-6CAF-4F37-B969-2F722055A15A}" destId="{164D9B0D-6152-4A2E-915C-87DDC2DD071B}" srcOrd="1" destOrd="0" presId="urn:microsoft.com/office/officeart/2005/8/layout/lProcess2"/>
    <dgm:cxn modelId="{A2BFDD09-0E5D-48B6-9A7E-A750BE998AAE}" type="presParOf" srcId="{C3AB2065-6CAF-4F37-B969-2F722055A15A}" destId="{8C87F3E0-55EF-4599-A61E-DB30FE7F1401}" srcOrd="2" destOrd="0" presId="urn:microsoft.com/office/officeart/2005/8/layout/lProcess2"/>
    <dgm:cxn modelId="{E56213F5-4809-490E-89DD-05668E650ACE}" type="presParOf" srcId="{8C87F3E0-55EF-4599-A61E-DB30FE7F1401}" destId="{DDF7D61D-505B-426C-A358-0C1BBDA2C06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F91BC-485B-4A6D-A31F-7A501BBF2EDC}">
      <dsp:nvSpPr>
        <dsp:cNvPr id="0" name=""/>
        <dsp:cNvSpPr/>
      </dsp:nvSpPr>
      <dsp:spPr>
        <a:xfrm>
          <a:off x="974" y="0"/>
          <a:ext cx="2892135" cy="620682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Администрация города хочет внедрить в центральном парке систему ИИ для повышения комфорта и безопасности посетителей, а также оптимизации работы служб.</a:t>
          </a:r>
        </a:p>
      </dsp:txBody>
      <dsp:txXfrm>
        <a:off x="974" y="0"/>
        <a:ext cx="2892135" cy="1862048"/>
      </dsp:txXfrm>
    </dsp:sp>
    <dsp:sp modelId="{128D9374-9A59-4602-AC54-60A1D96EF897}">
      <dsp:nvSpPr>
        <dsp:cNvPr id="0" name=""/>
        <dsp:cNvSpPr/>
      </dsp:nvSpPr>
      <dsp:spPr>
        <a:xfrm>
          <a:off x="3292210" y="0"/>
          <a:ext cx="5137738" cy="620682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/>
            <a:t>Задачи системы:</a:t>
          </a:r>
          <a:endParaRPr lang="ru-RU" sz="1600" kern="1200"/>
        </a:p>
      </dsp:txBody>
      <dsp:txXfrm>
        <a:off x="3292210" y="0"/>
        <a:ext cx="5137738" cy="1862048"/>
      </dsp:txXfrm>
    </dsp:sp>
    <dsp:sp modelId="{7073931D-7B58-4C72-B22F-0307F072EE6E}">
      <dsp:nvSpPr>
        <dsp:cNvPr id="0" name=""/>
        <dsp:cNvSpPr/>
      </dsp:nvSpPr>
      <dsp:spPr>
        <a:xfrm>
          <a:off x="3792214" y="1863336"/>
          <a:ext cx="4110190" cy="13370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dirty="0"/>
            <a:t>Анализ заполненности:</a:t>
          </a:r>
          <a:r>
            <a:rPr lang="ru-RU" sz="1700" kern="1200" dirty="0"/>
            <a:t> Определять количество людей в разных зонах парка (детская площадка, площадь у фонтана, зона для пикников) в реальном времени.</a:t>
          </a:r>
        </a:p>
      </dsp:txBody>
      <dsp:txXfrm>
        <a:off x="3831376" y="1902498"/>
        <a:ext cx="4031866" cy="1258772"/>
      </dsp:txXfrm>
    </dsp:sp>
    <dsp:sp modelId="{76C7B8EB-B4C0-4405-A8F3-550801D5CBE4}">
      <dsp:nvSpPr>
        <dsp:cNvPr id="0" name=""/>
        <dsp:cNvSpPr/>
      </dsp:nvSpPr>
      <dsp:spPr>
        <a:xfrm>
          <a:off x="3792214" y="3210718"/>
          <a:ext cx="4110190" cy="13370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dirty="0"/>
            <a:t>Оптимизация уборки:</a:t>
          </a:r>
          <a:r>
            <a:rPr lang="ru-RU" sz="1700" kern="1200" dirty="0"/>
            <a:t> Определять зоны с наибольшим скоплением мусора и автоматически направлять туда уборочную технику.</a:t>
          </a:r>
        </a:p>
      </dsp:txBody>
      <dsp:txXfrm>
        <a:off x="3831376" y="3249880"/>
        <a:ext cx="4031866" cy="1258772"/>
      </dsp:txXfrm>
    </dsp:sp>
    <dsp:sp modelId="{F6494AFD-B283-4538-A5EB-F8A11F921DF0}">
      <dsp:nvSpPr>
        <dsp:cNvPr id="0" name=""/>
        <dsp:cNvSpPr/>
      </dsp:nvSpPr>
      <dsp:spPr>
        <a:xfrm>
          <a:off x="3792214" y="4558100"/>
          <a:ext cx="4110190" cy="13370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dirty="0"/>
            <a:t>Чрезвычайные ситуации:</a:t>
          </a:r>
          <a:r>
            <a:rPr lang="ru-RU" sz="1700" kern="1200" dirty="0"/>
            <a:t> Автоматически обнаруживать случаи падения людей (например, пожилой человек поскользнулся) и мгновенно отправлять </a:t>
          </a:r>
          <a:r>
            <a:rPr lang="ru-RU" sz="1700" kern="1200" dirty="0" err="1"/>
            <a:t>alert</a:t>
          </a:r>
          <a:r>
            <a:rPr lang="ru-RU" sz="1700" kern="1200" dirty="0"/>
            <a:t> службе безопасности.</a:t>
          </a:r>
        </a:p>
      </dsp:txBody>
      <dsp:txXfrm>
        <a:off x="3831376" y="4597262"/>
        <a:ext cx="4031866" cy="1258772"/>
      </dsp:txXfrm>
    </dsp:sp>
    <dsp:sp modelId="{540B2884-8C53-42C0-86EF-9A05CB4B287B}">
      <dsp:nvSpPr>
        <dsp:cNvPr id="0" name=""/>
        <dsp:cNvSpPr/>
      </dsp:nvSpPr>
      <dsp:spPr>
        <a:xfrm>
          <a:off x="8801510" y="0"/>
          <a:ext cx="2760250" cy="620682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/>
            <a:t>Ваша миссия:</a:t>
          </a:r>
          <a:r>
            <a:rPr lang="ru-RU" sz="1600" kern="1200"/>
            <a:t> Разработать </a:t>
          </a:r>
          <a:r>
            <a:rPr lang="ru-RU" sz="1600" b="1" kern="1200"/>
            <a:t>архитектуру</a:t>
          </a:r>
          <a:r>
            <a:rPr lang="ru-RU" sz="1600" kern="1200"/>
            <a:t> и предложить </a:t>
          </a:r>
          <a:r>
            <a:rPr lang="ru-RU" sz="1600" b="1" kern="1200"/>
            <a:t>поэтапный план (методологию)</a:t>
          </a:r>
          <a:r>
            <a:rPr lang="ru-RU" sz="1600" kern="1200"/>
            <a:t> построения такой системы ИИ.</a:t>
          </a:r>
        </a:p>
      </dsp:txBody>
      <dsp:txXfrm>
        <a:off x="8801510" y="0"/>
        <a:ext cx="2760250" cy="1862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59FC9-55A6-48A6-B706-C730DDE1E563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8C735-D226-41A5-8842-1AAA5C777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87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8C735-D226-41A5-8842-1AAA5C777ED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22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8C735-D226-41A5-8842-1AAA5C777ED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80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613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57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17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83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2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4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18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4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15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39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98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7F5CB3-1F2D-45A9-B393-017D43D1AF2A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6E8D53-5399-4F47-B0B8-EAB22E71E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14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5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65651-68EB-E9CB-A8AC-F3270A76C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ru-RU" sz="4000">
                <a:solidFill>
                  <a:schemeClr val="tx2"/>
                </a:solidFill>
              </a:rPr>
              <a:t>Архитектура и методология построения систем искусственного интеллекта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E79399-0DFF-5800-141A-752732912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Лекция-кейс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89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28628B-DC8B-66DA-586B-FACB985F0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19D553-A620-461D-5DC9-8FF51E60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B3A8B-7BBD-5ECD-63FB-8CB69CB4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20B84B-7FB3-79DA-42C5-7334B62C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3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47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01C76-AF5F-F480-72C8-1BD68A622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B5FC90-1F77-6EB3-5850-B9E88AAA2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7" b="561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BA83D-D09C-647A-AA90-6EA124B9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3006A6-8593-B8FC-2DA3-09CB85F45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00" b="831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1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47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826A2-C611-7D03-1B95-E32EE81AA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DA1107-297C-4F80-989F-D2F3E9B2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2" y="11410"/>
            <a:ext cx="8383170" cy="4020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D1C450-89FB-32EF-ED50-5C70DD7C452B}"/>
              </a:ext>
            </a:extLst>
          </p:cNvPr>
          <p:cNvSpPr txBox="1"/>
          <p:nvPr/>
        </p:nvSpPr>
        <p:spPr>
          <a:xfrm>
            <a:off x="4772320" y="4320627"/>
            <a:ext cx="6094428" cy="120032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ru-RU" dirty="0"/>
              <a:t>Определить бизнес-цели</a:t>
            </a:r>
          </a:p>
          <a:p>
            <a:r>
              <a:rPr lang="ru-RU" dirty="0"/>
              <a:t>Оценить ситуацию</a:t>
            </a:r>
          </a:p>
          <a:p>
            <a:r>
              <a:rPr lang="ru-RU" dirty="0"/>
              <a:t>Определить цели анализа данных</a:t>
            </a:r>
          </a:p>
          <a:p>
            <a:r>
              <a:rPr lang="ru-RU" dirty="0"/>
              <a:t>Составить план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27676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47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26997-44B8-1526-B2DB-041625ADA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3E9EFB-8F4A-D355-AFF5-B452D8C81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45" y="-135776"/>
            <a:ext cx="8345065" cy="394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38119-4F60-F5DA-8CD8-6B933CD3E9DF}"/>
              </a:ext>
            </a:extLst>
          </p:cNvPr>
          <p:cNvSpPr txBox="1"/>
          <p:nvPr/>
        </p:nvSpPr>
        <p:spPr>
          <a:xfrm>
            <a:off x="4772320" y="4320627"/>
            <a:ext cx="6094428" cy="120032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ru-RU" dirty="0"/>
              <a:t>Собрать исходные данные</a:t>
            </a:r>
          </a:p>
          <a:p>
            <a:r>
              <a:rPr lang="ru-RU" dirty="0"/>
              <a:t>Описать данные</a:t>
            </a:r>
          </a:p>
          <a:p>
            <a:r>
              <a:rPr lang="ru-RU" dirty="0"/>
              <a:t>Исследовать данные</a:t>
            </a:r>
          </a:p>
          <a:p>
            <a:r>
              <a:rPr lang="ru-RU" dirty="0"/>
              <a:t>Проверить 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424776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47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9BFD8-928A-BDD8-5278-685677C8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B8937E-6014-3F73-335A-C79FAA37D3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3"/>
          <a:stretch>
            <a:fillRect/>
          </a:stretch>
        </p:blipFill>
        <p:spPr>
          <a:xfrm>
            <a:off x="245806" y="238768"/>
            <a:ext cx="8301163" cy="4001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21B29E-1514-5E84-0218-1EE1BD48EB36}"/>
              </a:ext>
            </a:extLst>
          </p:cNvPr>
          <p:cNvSpPr txBox="1"/>
          <p:nvPr/>
        </p:nvSpPr>
        <p:spPr>
          <a:xfrm>
            <a:off x="3254477" y="4320627"/>
            <a:ext cx="7612271" cy="1754326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ru-RU" dirty="0"/>
              <a:t>Отобрать данные (таблицы, записи и атрибуты)</a:t>
            </a:r>
          </a:p>
          <a:p>
            <a:r>
              <a:rPr lang="ru-RU" dirty="0"/>
              <a:t>Очистить данные, в т.ч. выполнить их конвертацию и подготовку к моделированию</a:t>
            </a:r>
          </a:p>
          <a:p>
            <a:r>
              <a:rPr lang="ru-RU" dirty="0"/>
              <a:t>Сделать производные данные</a:t>
            </a:r>
          </a:p>
          <a:p>
            <a:r>
              <a:rPr lang="ru-RU" dirty="0"/>
              <a:t>Объединить данные</a:t>
            </a:r>
          </a:p>
          <a:p>
            <a:r>
              <a:rPr lang="ru-RU" dirty="0"/>
              <a:t>Привести данные в нужный формат</a:t>
            </a:r>
          </a:p>
        </p:txBody>
      </p:sp>
    </p:spTree>
    <p:extLst>
      <p:ext uri="{BB962C8B-B14F-4D97-AF65-F5344CB8AC3E}">
        <p14:creationId xmlns:p14="http://schemas.microsoft.com/office/powerpoint/2010/main" val="366669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47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844E8-4D3F-9592-B061-E4599B593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469CC7-7A0A-9E25-F8BE-1FFA2E4538E6}"/>
              </a:ext>
            </a:extLst>
          </p:cNvPr>
          <p:cNvSpPr txBox="1"/>
          <p:nvPr/>
        </p:nvSpPr>
        <p:spPr>
          <a:xfrm>
            <a:off x="4723159" y="4556601"/>
            <a:ext cx="6094428" cy="120032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ru-RU" dirty="0"/>
              <a:t>Выбрать методику моделирования</a:t>
            </a:r>
          </a:p>
          <a:p>
            <a:r>
              <a:rPr lang="ru-RU" dirty="0"/>
              <a:t>Сделать тесты для модели</a:t>
            </a:r>
          </a:p>
          <a:p>
            <a:r>
              <a:rPr lang="ru-RU" dirty="0"/>
              <a:t>Построить модель</a:t>
            </a:r>
          </a:p>
          <a:p>
            <a:r>
              <a:rPr lang="ru-RU" dirty="0"/>
              <a:t>Оценить модель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AAD6A8-F79E-281C-3C4C-BE12B7DF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60"/>
            <a:ext cx="833553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95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47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8A244-8BA2-1C0F-51A6-29F26349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F220E9-A505-8AE8-A602-5CED7457B286}"/>
              </a:ext>
            </a:extLst>
          </p:cNvPr>
          <p:cNvSpPr txBox="1"/>
          <p:nvPr/>
        </p:nvSpPr>
        <p:spPr>
          <a:xfrm>
            <a:off x="4732991" y="4625427"/>
            <a:ext cx="6094428" cy="1477328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ru-RU" dirty="0"/>
              <a:t>Запланировать развертывание</a:t>
            </a:r>
          </a:p>
          <a:p>
            <a:r>
              <a:rPr lang="ru-RU" dirty="0"/>
              <a:t>Запланировать поддержку и мониторинг развернутого решения</a:t>
            </a:r>
          </a:p>
          <a:p>
            <a:r>
              <a:rPr lang="ru-RU" dirty="0"/>
              <a:t>Сделать финальный отчет</a:t>
            </a:r>
          </a:p>
          <a:p>
            <a:r>
              <a:rPr lang="ru-RU" dirty="0"/>
              <a:t>Сделать ревью проекта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B3C33F-6954-F571-6FAB-D7555B31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8" y="0"/>
            <a:ext cx="840222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1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47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1646D-8144-923C-C56D-B7EC45944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0790DD-9FB2-086B-9C59-E381CE147273}"/>
              </a:ext>
            </a:extLst>
          </p:cNvPr>
          <p:cNvSpPr txBox="1"/>
          <p:nvPr/>
        </p:nvSpPr>
        <p:spPr>
          <a:xfrm>
            <a:off x="4772320" y="4320627"/>
            <a:ext cx="6094428" cy="923330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ru-RU" dirty="0"/>
              <a:t>Оценить результаты</a:t>
            </a:r>
          </a:p>
          <a:p>
            <a:r>
              <a:rPr lang="ru-RU" dirty="0"/>
              <a:t>Сделать ревью процесса</a:t>
            </a:r>
          </a:p>
          <a:p>
            <a:r>
              <a:rPr lang="ru-RU" dirty="0"/>
              <a:t>Определить следующие шаги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5D6832-AB23-AC37-8332-89BAB396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3" y="50240"/>
            <a:ext cx="832601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7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7604A6C6-80C8-AAC3-2BC3-8425B457E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253" b="3427"/>
          <a:stretch>
            <a:fillRect/>
          </a:stretch>
        </p:blipFill>
        <p:spPr>
          <a:xfrm>
            <a:off x="2168463" y="643466"/>
            <a:ext cx="78550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6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0091E-9218-1CF4-541E-B2239228E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8F461B-EA3D-C5FF-490E-B14816AE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93" b="318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9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14D4AA-A18D-6176-B142-E887A60AB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AF1190-9521-1BF2-3ABB-F47C3DF5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4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4DBA675-F470-7313-8EC9-E1DBB2352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927175"/>
              </p:ext>
            </p:extLst>
          </p:nvPr>
        </p:nvGraphicFramePr>
        <p:xfrm>
          <a:off x="216310" y="550606"/>
          <a:ext cx="11562735" cy="620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66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4802-A9F8-E5D5-660E-FBAA35E5C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B72B66-5604-8C56-C7A5-979067D8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2"/>
          <a:stretch>
            <a:fillRect/>
          </a:stretch>
        </p:blipFill>
        <p:spPr>
          <a:xfrm>
            <a:off x="956082" y="110913"/>
            <a:ext cx="10279836" cy="66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2A273-84F5-529B-4CEE-71EF90B06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CBA3E1-A4E3-E9C0-8B6A-B8880A00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34" y="71213"/>
            <a:ext cx="10168931" cy="67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DBED3-0D2B-CF87-E7C0-62AD26E5A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D8DF1-1CDD-D6C6-08B5-D7480CE4D8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4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6B861-2C52-0356-D3BE-D2BBE593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74C505-D55D-03D3-D368-456DA786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667F0A-87EA-D8E1-9A3B-1F22C5851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9E0A36-D535-DCC8-04F4-520C6C94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8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F02DA3-0A4E-E67A-2708-554D0587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D07562-C5F3-4C57-61A5-0E0F768E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1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40F89-46BD-09C0-70CB-6B260320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FCFD3F-6279-7D5E-C4A5-09D4C12E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0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Тема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204</Words>
  <Application>Microsoft Office PowerPoint</Application>
  <PresentationFormat>Широкоэкранный</PresentationFormat>
  <Paragraphs>34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Архитектура и методология построения систем искусственного интеллекта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c_angel@list.ru</dc:creator>
  <cp:lastModifiedBy>c_angel@list.ru</cp:lastModifiedBy>
  <cp:revision>1</cp:revision>
  <dcterms:created xsi:type="dcterms:W3CDTF">2025-10-23T15:11:40Z</dcterms:created>
  <dcterms:modified xsi:type="dcterms:W3CDTF">2025-10-23T16:58:31Z</dcterms:modified>
</cp:coreProperties>
</file>